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handoutMasterIdLst>
    <p:handoutMasterId r:id="rId26"/>
  </p:handoutMasterIdLst>
  <p:sldIdLst>
    <p:sldId id="279" r:id="rId2"/>
    <p:sldId id="535" r:id="rId3"/>
    <p:sldId id="536" r:id="rId4"/>
    <p:sldId id="511" r:id="rId5"/>
    <p:sldId id="523" r:id="rId6"/>
    <p:sldId id="515" r:id="rId7"/>
    <p:sldId id="528" r:id="rId8"/>
    <p:sldId id="541" r:id="rId9"/>
    <p:sldId id="543" r:id="rId10"/>
    <p:sldId id="512" r:id="rId11"/>
    <p:sldId id="544" r:id="rId12"/>
    <p:sldId id="545" r:id="rId13"/>
    <p:sldId id="516" r:id="rId14"/>
    <p:sldId id="539" r:id="rId15"/>
    <p:sldId id="519" r:id="rId16"/>
    <p:sldId id="532" r:id="rId17"/>
    <p:sldId id="533" r:id="rId18"/>
    <p:sldId id="546" r:id="rId19"/>
    <p:sldId id="547" r:id="rId20"/>
    <p:sldId id="548" r:id="rId21"/>
    <p:sldId id="531" r:id="rId22"/>
    <p:sldId id="537" r:id="rId23"/>
    <p:sldId id="540" r:id="rId24"/>
  </p:sldIdLst>
  <p:sldSz cx="9144000" cy="6858000" type="screen4x3"/>
  <p:notesSz cx="6888163" cy="100203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9437"/>
    <a:srgbClr val="C4C400"/>
    <a:srgbClr val="D78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8" autoAdjust="0"/>
    <p:restoredTop sz="94677" autoAdjust="0"/>
  </p:normalViewPr>
  <p:slideViewPr>
    <p:cSldViewPr>
      <p:cViewPr>
        <p:scale>
          <a:sx n="66" d="100"/>
          <a:sy n="66" d="100"/>
        </p:scale>
        <p:origin x="-288" y="-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53A56244-4B3B-4DCA-8200-5E13F7428A5E}" type="datetimeFigureOut">
              <a:rPr lang="th-TH" smtClean="0"/>
              <a:pPr/>
              <a:t>3/11/16 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C1BDEF5F-9569-417E-89B8-4E3573C1AE0A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59107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48046506-275E-488E-8F34-ECCF8AFAD235}" type="datetimeFigureOut">
              <a:rPr lang="th-TH" smtClean="0"/>
              <a:pPr/>
              <a:t>3/11/16 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vert="horz" lIns="96616" tIns="48308" rIns="96616" bIns="4830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2B43A537-5531-4214-A268-B283D36917C2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9058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ยึดบันทึกย่อ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B04F5-8F99-4437-A9C1-751DF92E4B9E}" type="slidenum">
              <a:rPr lang="th-TH" smtClean="0">
                <a:solidFill>
                  <a:prstClr val="black"/>
                </a:solidFill>
              </a:rPr>
              <a:pPr/>
              <a:t>1</a:t>
            </a:fld>
            <a:endParaRPr lang="th-TH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ยึดบันทึกย่อ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B04F5-8F99-4437-A9C1-751DF92E4B9E}" type="slidenum">
              <a:rPr lang="th-TH" smtClean="0">
                <a:solidFill>
                  <a:prstClr val="black"/>
                </a:solidFill>
              </a:rPr>
              <a:pPr/>
              <a:t>23</a:t>
            </a:fld>
            <a:endParaRPr lang="th-TH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0BFF-0EF4-4E44-9983-36620A07F8AB}" type="datetimeFigureOut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3/11/16 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1FD-175F-41BA-A68C-269E60F43729}" type="slidenum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0BFF-0EF4-4E44-9983-36620A07F8AB}" type="datetimeFigureOut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3/11/16 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1FD-175F-41BA-A68C-269E60F43729}" type="slidenum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0BFF-0EF4-4E44-9983-36620A07F8AB}" type="datetimeFigureOut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3/11/16 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1FD-175F-41BA-A68C-269E60F43729}" type="slidenum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0BFF-0EF4-4E44-9983-36620A07F8AB}" type="datetimeFigureOut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3/11/16 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1FD-175F-41BA-A68C-269E60F43729}" type="slidenum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0BFF-0EF4-4E44-9983-36620A07F8AB}" type="datetimeFigureOut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3/11/16 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D44201FD-175F-41BA-A68C-269E60F43729}" type="slidenum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0BFF-0EF4-4E44-9983-36620A07F8AB}" type="datetimeFigureOut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3/11/16 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1FD-175F-41BA-A68C-269E60F43729}" type="slidenum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0BFF-0EF4-4E44-9983-36620A07F8AB}" type="datetimeFigureOut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3/11/16 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1FD-175F-41BA-A68C-269E60F43729}" type="slidenum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0BFF-0EF4-4E44-9983-36620A07F8AB}" type="datetimeFigureOut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3/11/16 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1FD-175F-41BA-A68C-269E60F43729}" type="slidenum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0BFF-0EF4-4E44-9983-36620A07F8AB}" type="datetimeFigureOut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3/11/16 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1FD-175F-41BA-A68C-269E60F43729}" type="slidenum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0BFF-0EF4-4E44-9983-36620A07F8AB}" type="datetimeFigureOut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3/11/16 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1FD-175F-41BA-A68C-269E60F43729}" type="slidenum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>
                <a:latin typeface="TH SarabunPSK" pitchFamily="34" charset="-34"/>
              </a:defRPr>
            </a:lvl1pPr>
          </a:lstStyle>
          <a:p>
            <a:pPr marL="0" algn="l" rtl="0" eaLnBrk="1" latinLnBrk="0" hangingPunct="1"/>
            <a:r>
              <a:rPr kumimoji="0" lang="en-US" dirty="0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0BFF-0EF4-4E44-9983-36620A07F8AB}" type="datetimeFigureOut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3/11/16 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1FD-175F-41BA-A68C-269E60F43729}" type="slidenum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  <a:latin typeface="TH SarabunPSK" pitchFamily="34" charset="-34"/>
                <a:cs typeface="TH SarabunPSK" pitchFamily="34" charset="-34"/>
              </a:defRPr>
            </a:lvl1pPr>
          </a:lstStyle>
          <a:p>
            <a:fld id="{FAF70BFF-0EF4-4E44-9983-36620A07F8AB}" type="datetimeFigureOut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3/11/16 </a:t>
            </a:fld>
            <a:endParaRPr lang="th-TH" dirty="0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  <a:latin typeface="TH SarabunPSK" pitchFamily="34" charset="-34"/>
                <a:cs typeface="TH SarabunPSK" pitchFamily="34" charset="-34"/>
              </a:defRPr>
            </a:lvl1pPr>
          </a:lstStyle>
          <a:p>
            <a:endParaRPr lang="th-TH" dirty="0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  <a:latin typeface="TH SarabunPSK" pitchFamily="34" charset="-34"/>
                <a:cs typeface="TH SarabunPSK" pitchFamily="34" charset="-34"/>
              </a:defRPr>
            </a:lvl1pPr>
          </a:lstStyle>
          <a:p>
            <a:fld id="{D44201FD-175F-41BA-A68C-269E60F43729}" type="slidenum">
              <a:rPr lang="th-TH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th-TH" dirty="0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TH SarabunPSK" pitchFamily="34" charset="-34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TH SarabunPSK" pitchFamily="34" charset="-34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TH SarabunPSK" pitchFamily="34" charset="-34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TH SarabunPSK" pitchFamily="34" charset="-34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TH SarabunPSK" pitchFamily="34" charset="-34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28.jpg"/><Relationship Id="rId6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ne 9"/>
          <p:cNvSpPr>
            <a:spLocks noChangeShapeType="1"/>
          </p:cNvSpPr>
          <p:nvPr/>
        </p:nvSpPr>
        <p:spPr bwMode="auto">
          <a:xfrm>
            <a:off x="1043608" y="5589240"/>
            <a:ext cx="7057405" cy="34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>
            <a:outerShdw dist="77251" dir="4832261" algn="ctr" rotWithShape="0">
              <a:schemeClr val="tx1">
                <a:alpha val="50000"/>
              </a:schemeClr>
            </a:outerShdw>
          </a:effectLst>
        </p:spPr>
        <p:txBody>
          <a:bodyPr/>
          <a:lstStyle/>
          <a:p>
            <a:endParaRPr lang="th-TH" dirty="0">
              <a:solidFill>
                <a:prstClr val="white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450912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th-TH" sz="6600" b="1" dirty="0" smtClean="0">
                <a:ln w="11430"/>
                <a:solidFill>
                  <a:srgbClr val="D99437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กองทัพบก</a:t>
            </a:r>
            <a:endParaRPr lang="th-TH" sz="6600" b="1" dirty="0">
              <a:ln w="11430"/>
              <a:solidFill>
                <a:srgbClr val="D99437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5661248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5400" b="1" spc="300" dirty="0" smtClean="0">
                <a:solidFill>
                  <a:srgbClr val="D994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Royal Thai Army</a:t>
            </a:r>
            <a:endParaRPr lang="th-TH" sz="5400" b="1" spc="300" dirty="0">
              <a:solidFill>
                <a:srgbClr val="D994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9" name="ตัวยึดหมายเลขภาพนิ่ง 7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</p:spPr>
        <p:txBody>
          <a:bodyPr/>
          <a:lstStyle/>
          <a:p>
            <a:fld id="{FA05B038-1926-4567-9687-920D3B71EEF7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1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pic>
        <p:nvPicPr>
          <p:cNvPr id="9" name="Picture 8" descr="ทบ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995" y="836712"/>
            <a:ext cx="1819109" cy="345638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9246" y="1268760"/>
            <a:ext cx="8820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- </a:t>
            </a:r>
            <a:r>
              <a:rPr lang="th-TH" sz="3600" b="1" dirty="0" err="1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จนท.</a:t>
            </a:r>
            <a: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ศุลกากรในพื้นที่ และสำนักสืบสวนและปราบปราม </a:t>
            </a:r>
          </a:p>
          <a:p>
            <a:pPr marL="514350" indent="-514350"/>
            <a: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  มีอำนาจในการปราบปราม ตรวจค้น จับกุม ในเขตพื้นที่รับผิดชอบ</a:t>
            </a:r>
          </a:p>
        </p:txBody>
      </p:sp>
      <p:sp>
        <p:nvSpPr>
          <p:cNvPr id="4" name="Rectangle 6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TH SarabunPSK" pitchFamily="34" charset="-34"/>
                <a:cs typeface="TH SarabunPSK" pitchFamily="34" charset="-34"/>
              </a:rPr>
              <a:t>๓.๒ มาตรการปราบปราม</a:t>
            </a:r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60905" y="36405"/>
            <a:ext cx="859896" cy="771059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2525"/>
              </a:gs>
              <a:gs pos="100000">
                <a:srgbClr val="FF5050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272727"/>
              </a:clrFrom>
              <a:clrTo>
                <a:srgbClr val="27272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313" y="100660"/>
            <a:ext cx="465839" cy="6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254988" y="17581"/>
            <a:ext cx="853516" cy="785265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1847"/>
              </a:gs>
              <a:gs pos="100000">
                <a:srgbClr val="FF3399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58" r="99642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11647" y="38610"/>
            <a:ext cx="703131" cy="69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</p:pic>
      <p:pic>
        <p:nvPicPr>
          <p:cNvPr id="2" name="Picture 1" descr="IMG_455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014" y="3068960"/>
            <a:ext cx="5839972" cy="32849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178435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9246" y="1428736"/>
            <a:ext cx="8820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- ส่วนควบคุมศุลกากร สำนักงานศุลกากร สามารถดำเนินการตรวจค้น</a:t>
            </a:r>
          </a:p>
          <a:p>
            <a:pPr marL="514350" indent="-514350"/>
            <a: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 จับกุมสินค้า ตรวจสอบการขนย้าย ตั้งด่าน ตรวจค้นยานพาหนะ</a:t>
            </a:r>
            <a:endParaRPr lang="en-US" sz="3600" b="1" dirty="0" smtClean="0">
              <a:solidFill>
                <a:srgbClr val="FFFF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" name="Rectangle 6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TH SarabunPSK" pitchFamily="34" charset="-34"/>
                <a:cs typeface="TH SarabunPSK" pitchFamily="34" charset="-34"/>
              </a:rPr>
              <a:t>๓.๒ มาตรการปราบปราม</a:t>
            </a:r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60905" y="36405"/>
            <a:ext cx="859896" cy="771059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2525"/>
              </a:gs>
              <a:gs pos="100000">
                <a:srgbClr val="FF5050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272727"/>
              </a:clrFrom>
              <a:clrTo>
                <a:srgbClr val="27272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313" y="100660"/>
            <a:ext cx="465839" cy="6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254988" y="17581"/>
            <a:ext cx="853516" cy="785265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1847"/>
              </a:gs>
              <a:gs pos="100000">
                <a:srgbClr val="FF3399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58" r="99642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11647" y="38610"/>
            <a:ext cx="703131" cy="69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</p:pic>
      <p:pic>
        <p:nvPicPr>
          <p:cNvPr id="2" name="Picture 1" descr="IMG_455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20" y="3212976"/>
            <a:ext cx="5526360" cy="3108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493658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9246" y="1428736"/>
            <a:ext cx="882047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- สำนักสืบสวนและปราบปราม มีอำนาจในการสืบสวน ปราบปราม</a:t>
            </a:r>
          </a:p>
          <a:p>
            <a:pPr marL="514350" indent="-514350"/>
            <a: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 ทั่วราชอาณาจักร ในส่วนของลักลอบหนีศุลกากร สามารถตรวจค้น </a:t>
            </a:r>
          </a:p>
          <a:p>
            <a:pPr marL="514350" indent="-514350"/>
            <a: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 จับกุมได้ทุกแห่ง</a:t>
            </a:r>
          </a:p>
        </p:txBody>
      </p:sp>
      <p:sp>
        <p:nvSpPr>
          <p:cNvPr id="4" name="Rectangle 6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TH SarabunPSK" pitchFamily="34" charset="-34"/>
                <a:cs typeface="TH SarabunPSK" pitchFamily="34" charset="-34"/>
              </a:rPr>
              <a:t>๓.๒ มาตรการปราบปราม</a:t>
            </a:r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60905" y="36405"/>
            <a:ext cx="859896" cy="771059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2525"/>
              </a:gs>
              <a:gs pos="100000">
                <a:srgbClr val="FF5050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272727"/>
              </a:clrFrom>
              <a:clrTo>
                <a:srgbClr val="27272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313" y="100660"/>
            <a:ext cx="465839" cy="6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254988" y="17581"/>
            <a:ext cx="853516" cy="785265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1847"/>
              </a:gs>
              <a:gs pos="100000">
                <a:srgbClr val="FF3399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58" r="99642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11647" y="38610"/>
            <a:ext cx="703131" cy="69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</p:pic>
      <p:pic>
        <p:nvPicPr>
          <p:cNvPr id="2" name="Picture 1" descr="Screen Shot 2559-03-11 at 1.41.0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15" y="3212976"/>
            <a:ext cx="5212370" cy="35022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493658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42844" y="1830537"/>
            <a:ext cx="88204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th-TH" sz="40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ควรเน้นให้มีการตรวจร่วมกับ จนท. จากส่วนราชการอื่น   </a:t>
            </a:r>
          </a:p>
          <a:p>
            <a:r>
              <a:rPr lang="th-TH" sz="40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 เพื่อให้เกิดความโปร่งใส น่าเชื่อถือ ได้เข้าถึงข้อเท็จจริงในการ</a:t>
            </a:r>
          </a:p>
          <a:p>
            <a:r>
              <a:rPr lang="th-TH" sz="40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 ดำเนินงานของศุลกากรมากขึ้น</a:t>
            </a:r>
          </a:p>
          <a:p>
            <a:pPr marL="742950" indent="-742950"/>
            <a:r>
              <a:rPr lang="th-TH" sz="4000" b="1" dirty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- มาตรการ</a:t>
            </a:r>
            <a:r>
              <a:rPr lang="th-TH" sz="40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ควบคุมน้ำมันปาล์มภายในประเทศ </a:t>
            </a:r>
          </a:p>
          <a:p>
            <a:pPr marL="742950" indent="-742950"/>
            <a:r>
              <a:rPr lang="th-TH" sz="4000" b="1" dirty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- มาตรการ</a:t>
            </a:r>
            <a:r>
              <a:rPr lang="th-TH" sz="40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จูงใจ </a:t>
            </a:r>
          </a:p>
        </p:txBody>
      </p:sp>
      <p:sp>
        <p:nvSpPr>
          <p:cNvPr id="4" name="Rectangle 6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TH SarabunPSK" pitchFamily="34" charset="-34"/>
                <a:cs typeface="TH SarabunPSK" pitchFamily="34" charset="-34"/>
              </a:rPr>
              <a:t>๓.๓ มาตรการติดตาม ควบคุม เฝ้าระวัง</a:t>
            </a:r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60905" y="36405"/>
            <a:ext cx="859896" cy="771059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2525"/>
              </a:gs>
              <a:gs pos="100000">
                <a:srgbClr val="FF5050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272727"/>
              </a:clrFrom>
              <a:clrTo>
                <a:srgbClr val="27272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313" y="100660"/>
            <a:ext cx="465839" cy="6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254988" y="17581"/>
            <a:ext cx="853516" cy="785265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1847"/>
              </a:gs>
              <a:gs pos="100000">
                <a:srgbClr val="FF3399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58" r="99642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11647" y="38610"/>
            <a:ext cx="703131" cy="69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26178435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67544" y="2060848"/>
            <a:ext cx="80724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6000" b="1" dirty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๔</a:t>
            </a:r>
            <a:r>
              <a:rPr lang="th-TH" sz="60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. ผลการปฏิบัติในห้วงที่ผ่านมา </a:t>
            </a:r>
            <a:endParaRPr lang="en-US" sz="6000" b="1" dirty="0" smtClean="0">
              <a:solidFill>
                <a:srgbClr val="FFFF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sz="60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(ธ.ค.๕๘ – ม.ค.๕๙)</a:t>
            </a:r>
          </a:p>
          <a:p>
            <a:endParaRPr lang="th-TH" sz="6000" b="1" dirty="0" smtClean="0">
              <a:solidFill>
                <a:srgbClr val="FFFF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การประชุม </a:t>
            </a:r>
            <a:r>
              <a:rPr lang="th-TH" sz="4800" b="1" dirty="0" err="1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กนป.</a:t>
            </a:r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ครั้งที่ ๑/๒๕๕๙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60905" y="36405"/>
            <a:ext cx="859896" cy="771059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2525"/>
              </a:gs>
              <a:gs pos="100000">
                <a:srgbClr val="FF5050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272727"/>
              </a:clrFrom>
              <a:clrTo>
                <a:srgbClr val="27272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313" y="100660"/>
            <a:ext cx="465839" cy="6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8254988" y="17581"/>
            <a:ext cx="853516" cy="785265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1847"/>
              </a:gs>
              <a:gs pos="100000">
                <a:srgbClr val="FF3399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58" r="99642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11647" y="38610"/>
            <a:ext cx="703131" cy="69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132099505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2844" y="1142984"/>
            <a:ext cx="914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๔.๑ เมื่อ ๒๘ ธ.ค.๕๘ ผู้ตรวจ</a:t>
            </a:r>
            <a:r>
              <a:rPr lang="th-TH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ราชการกระทรวงพาณิชย์ เดินทางไปตรวจ</a:t>
            </a: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ราชการใน</a:t>
            </a:r>
            <a:r>
              <a:rPr lang="th-TH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พื้นที่ </a:t>
            </a: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</a:t>
            </a:r>
          </a:p>
          <a:p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     </a:t>
            </a:r>
            <a:r>
              <a:rPr lang="th-TH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จว.น.</a:t>
            </a:r>
            <a:r>
              <a:rPr lang="th-TH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ศ. </a:t>
            </a: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และ ได้</a:t>
            </a:r>
            <a:r>
              <a:rPr lang="th-TH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เดินทางไปสำรวจ</a:t>
            </a: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ภาวการณ์ซื้อ</a:t>
            </a:r>
            <a:r>
              <a:rPr lang="th-TH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ขายสินค้าของ</a:t>
            </a: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ตลาดรวม</a:t>
            </a:r>
            <a:r>
              <a:rPr lang="th-TH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พืชผลหัวอิฐ </a:t>
            </a: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/>
            </a:r>
            <a:b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</a:b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     ต.</a:t>
            </a:r>
            <a:r>
              <a:rPr lang="th-TH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โพธิ์เสด็จ อ.เมือง จว.น.ศ. เมื่อเดินทางไปอาคาร</a:t>
            </a: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ด้านหลังตลาด </a:t>
            </a:r>
            <a:r>
              <a:rPr lang="th-TH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ซึ่งเป็นจุด</a:t>
            </a: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รวบรวม</a:t>
            </a:r>
          </a:p>
          <a:p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     สินค้า ได้</a:t>
            </a:r>
            <a:r>
              <a:rPr lang="th-TH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พบกล่องบรรจุน้ำมันปาล์มสำเร็จรูป ซึ่ง</a:t>
            </a: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เป็นน้ำมัน</a:t>
            </a:r>
            <a:r>
              <a:rPr lang="th-TH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ปาล์มที่ผลิตจากต่างประเทศ </a:t>
            </a: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/>
            </a:r>
            <a:b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</a:br>
            <a:r>
              <a:rPr lang="th-TH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     จำนวน </a:t>
            </a:r>
            <a:r>
              <a:rPr lang="th-TH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๑๕.๒๖ ตัน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</a:t>
            </a:r>
            <a:endParaRPr lang="th-TH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7" name="Picture 6" descr="Screen Shot 2559-02-15 at 10.54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6" y="3500438"/>
            <a:ext cx="4698328" cy="27576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11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ผลการจับกุมน้ำมันปาล์มเถื่อน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60905" y="36405"/>
            <a:ext cx="859896" cy="771059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2525"/>
              </a:gs>
              <a:gs pos="100000">
                <a:srgbClr val="FF5050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272727"/>
              </a:clrFrom>
              <a:clrTo>
                <a:srgbClr val="27272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313" y="100660"/>
            <a:ext cx="465839" cy="6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8254988" y="17581"/>
            <a:ext cx="853516" cy="785265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1847"/>
              </a:gs>
              <a:gs pos="100000">
                <a:srgbClr val="FF3399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0" name="Picture 16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58" r="99642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11647" y="38610"/>
            <a:ext cx="703131" cy="69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</p:pic>
      <p:pic>
        <p:nvPicPr>
          <p:cNvPr id="1026" name="Picture 2" descr="C:\Users\Administrator\Desktop\จับน้ำมันปาล์ม 28 ธ.ค.58\28 ธ.ค.58  (2)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29190" y="3453892"/>
            <a:ext cx="4143404" cy="27611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78435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928670"/>
            <a:ext cx="9144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 ๔.๒ เมื่อ ๗ ม.ค.๕๙ หน่วยเฉพาะกิจกรมทหารราบที่ ๕ ร่วมกับชุดปฏิบัติการ</a:t>
            </a:r>
            <a:br>
              <a:rPr lang="th-TH" sz="32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th-TH" sz="32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       กองกำลังรักษาความสงบเรียบร้อยในพื้นที่ </a:t>
            </a:r>
            <a:r>
              <a:rPr lang="th-TH" sz="3200" b="1" dirty="0" err="1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จว.ส.ต.</a:t>
            </a:r>
            <a:r>
              <a:rPr lang="th-TH" sz="32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, </a:t>
            </a:r>
            <a:r>
              <a:rPr lang="th-TH" sz="3200" b="1" dirty="0" err="1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จนท.</a:t>
            </a:r>
            <a:r>
              <a:rPr lang="th-TH" sz="32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ศุลกากร, </a:t>
            </a:r>
            <a:br>
              <a:rPr lang="th-TH" sz="32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th-TH" sz="32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       </a:t>
            </a:r>
            <a:r>
              <a:rPr lang="th-TH" sz="3200" b="1" dirty="0" err="1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จนท.</a:t>
            </a:r>
            <a:r>
              <a:rPr lang="th-TH" sz="32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จากกระทรวงพาณิชย์ ได้</a:t>
            </a:r>
            <a:r>
              <a:rPr lang="th-TH" sz="3200" b="1" dirty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เข้าตรวจค้น</a:t>
            </a:r>
            <a:r>
              <a:rPr lang="th-TH" sz="32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โกดังไม่</a:t>
            </a:r>
            <a:r>
              <a:rPr lang="th-TH" sz="3200" b="1" dirty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มีเลขที่ ต.วังประจัน </a:t>
            </a:r>
            <a:r>
              <a:rPr lang="th-TH" sz="32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/>
            </a:r>
            <a:br>
              <a:rPr lang="th-TH" sz="32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th-TH" sz="32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       อ.</a:t>
            </a:r>
            <a:r>
              <a:rPr lang="th-TH" sz="3200" b="1" dirty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ควนโดน จว.ส.ต. พบน้ำมันปาล์มลักลอบนำเข้า จำนวน ๒๕.๘๖๑ ตัน</a:t>
            </a:r>
            <a:r>
              <a:rPr lang="en-US" sz="3200" b="1" dirty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endParaRPr lang="th-TH" sz="3200" b="1" dirty="0" smtClean="0">
              <a:solidFill>
                <a:srgbClr val="FFFF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2" name="รูปภาพ 2" descr="S__16695301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512" y="3507432"/>
            <a:ext cx="4320480" cy="3089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รูปภาพ 8" descr="25593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4644008" y="3501008"/>
            <a:ext cx="4392488" cy="3096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11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ผลการจับกุมน้ำมันปาล์มเถื่อน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60905" y="36405"/>
            <a:ext cx="859896" cy="771059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2525"/>
              </a:gs>
              <a:gs pos="100000">
                <a:srgbClr val="FF5050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272727"/>
              </a:clrFrom>
              <a:clrTo>
                <a:srgbClr val="27272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313" y="100660"/>
            <a:ext cx="465839" cy="6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8254988" y="17581"/>
            <a:ext cx="853516" cy="785265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1847"/>
              </a:gs>
              <a:gs pos="100000">
                <a:srgbClr val="FF3399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0" name="Picture 16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58" r="99642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11647" y="38610"/>
            <a:ext cx="703131" cy="69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10787031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8254988" y="17581"/>
            <a:ext cx="853516" cy="785265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1847"/>
              </a:gs>
              <a:gs pos="100000">
                <a:srgbClr val="FF3399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928670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 ๔.๓ เมื่อ ๒๔ ม.ค.๕๙ หน่วย</a:t>
            </a:r>
            <a:r>
              <a:rPr lang="th-TH" b="1" dirty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เฉพาะกิจกรมทหารราบที่ ๕ (ฉก.ร.๕) ได้นำกำลัง </a:t>
            </a:r>
            <a:r>
              <a:rPr lang="th-TH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ชุด บก.   </a:t>
            </a:r>
          </a:p>
          <a:p>
            <a:r>
              <a:rPr lang="th-TH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       ควบคุม </a:t>
            </a:r>
            <a:r>
              <a:rPr lang="th-TH" b="1" dirty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มทบ.๔๒ ร่วมกับ ร้อย.ร.อโณทัย ๓ </a:t>
            </a:r>
            <a:r>
              <a:rPr lang="th-TH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 และ</a:t>
            </a:r>
            <a:r>
              <a:rPr lang="th-TH" b="1" dirty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หน่วย</a:t>
            </a:r>
            <a:r>
              <a:rPr lang="th-TH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ปราบปรามศุลกากร</a:t>
            </a:r>
            <a:r>
              <a:rPr lang="th-TH" b="1" dirty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ภาค ๔ </a:t>
            </a:r>
            <a:r>
              <a:rPr lang="th-TH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/>
            </a:r>
            <a:br>
              <a:rPr lang="th-TH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th-TH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       เข้า</a:t>
            </a:r>
            <a:r>
              <a:rPr lang="th-TH" b="1" dirty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ทำการตรวจค้น โกดังไม่มีเลขที่ </a:t>
            </a:r>
            <a:r>
              <a:rPr lang="th-TH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ต.ท่าช้าง </a:t>
            </a:r>
            <a:r>
              <a:rPr lang="th-TH" b="1" dirty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อ.บาง</a:t>
            </a:r>
            <a:r>
              <a:rPr lang="th-TH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กล่ำ </a:t>
            </a:r>
            <a:r>
              <a:rPr lang="th-TH" b="1" dirty="0" err="1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จว.ส.ข</a:t>
            </a:r>
            <a:r>
              <a:rPr lang="en-US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. </a:t>
            </a:r>
            <a:r>
              <a:rPr lang="th-TH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 สามารถจับกุม</a:t>
            </a:r>
          </a:p>
          <a:p>
            <a:r>
              <a:rPr lang="th-TH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       ผู้ต้องหา </a:t>
            </a:r>
            <a:r>
              <a:rPr lang="th-TH" b="1" dirty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พร้อมของกลางหลายรายการ ประกอบด้วย </a:t>
            </a:r>
            <a:r>
              <a:rPr lang="th-TH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กระเทียม </a:t>
            </a:r>
            <a:r>
              <a:rPr lang="th-TH" b="1" dirty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น้ำมันหอย </a:t>
            </a:r>
            <a:r>
              <a:rPr lang="th-TH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กาแฟ</a:t>
            </a:r>
          </a:p>
          <a:p>
            <a:r>
              <a:rPr lang="th-TH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       สำเร็จรูป ชา</a:t>
            </a:r>
            <a:r>
              <a:rPr lang="th-TH" b="1" dirty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ผง ขนมปัง แป้งสาลี และ</a:t>
            </a:r>
            <a:r>
              <a:rPr lang="th-TH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น้ำมันปาล์ม</a:t>
            </a:r>
            <a:r>
              <a:rPr lang="th-TH" b="1" dirty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สำเร็จรูปขนาดบรรจุต่างๆ </a:t>
            </a:r>
            <a:r>
              <a:rPr lang="en-US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/>
            </a:r>
            <a:br>
              <a:rPr lang="th-TH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th-TH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       จำนวน </a:t>
            </a:r>
            <a:r>
              <a:rPr lang="th-TH" b="1" dirty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๒๔.๘๖๗ ตัน</a:t>
            </a:r>
            <a:r>
              <a:rPr lang="en-US" b="1" dirty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endParaRPr lang="th-TH" b="1" dirty="0">
              <a:solidFill>
                <a:srgbClr val="FFFF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2" name="Picture 11" descr="Screen Shot 2559-02-15 at 10.52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586584"/>
            <a:ext cx="4320480" cy="30107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Screen Shot 2559-02-15 at 10.53.1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573016"/>
            <a:ext cx="4320480" cy="302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11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ผลการจับกุมน้ำมันปาล์มเถื่อน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60905" y="36405"/>
            <a:ext cx="859896" cy="771059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2525"/>
              </a:gs>
              <a:gs pos="100000">
                <a:srgbClr val="FF5050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272727"/>
              </a:clrFrom>
              <a:clrTo>
                <a:srgbClr val="27272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313" y="100660"/>
            <a:ext cx="465839" cy="6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8254988" y="17581"/>
            <a:ext cx="853516" cy="785265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1847"/>
              </a:gs>
              <a:gs pos="100000">
                <a:srgbClr val="FF3399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Picture 16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58" r="99642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11647" y="38610"/>
            <a:ext cx="703131" cy="69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10787031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8254988" y="17581"/>
            <a:ext cx="853516" cy="785265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1847"/>
              </a:gs>
              <a:gs pos="100000">
                <a:srgbClr val="FF3399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928670"/>
            <a:ext cx="9144000" cy="5262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 smtClean="0">
                <a:solidFill>
                  <a:srgbClr val="FFFF00"/>
                </a:solidFill>
                <a:latin typeface="TH SarabunPSK"/>
                <a:cs typeface="TH SarabunPSK"/>
              </a:rPr>
              <a:t> ๔.๔ เมื่</a:t>
            </a:r>
            <a:r>
              <a:rPr lang="th-TH" dirty="0" smtClean="0">
                <a:solidFill>
                  <a:srgbClr val="FFFF00"/>
                </a:solidFill>
                <a:latin typeface="TH SarabunPSK"/>
                <a:cs typeface="TH SarabunPSK"/>
              </a:rPr>
              <a:t>อ </a:t>
            </a:r>
            <a:r>
              <a:rPr lang="th-TH" b="1" dirty="0">
                <a:solidFill>
                  <a:srgbClr val="FFFF00"/>
                </a:solidFill>
                <a:latin typeface="TH SarabunPSK"/>
                <a:cs typeface="TH SarabunPSK"/>
              </a:rPr>
              <a:t>๒๐ ก.พ.๕๙ เวลา ๑๖๓๐ ทภ.๔ โดย ร.๕ พัน.๒ ร่วมกับด่านศุลกากร วังประจัน เข้าตรวจสอบโกดังสินค้า ไม่มีเลขที่ ม.๓ บ.วังประจัน ต.วังประจัน อ.ควนโดน จว.ส.ต. ตรวจพบสินค้าหลีกเลี่ยงภาษี (น้ำมันปาล์ม) บรรจุใส่ในลังกระดาษ รวมของกลางทั้งสิ้น จำนวน ๑,๐๓๖ ลัง และแบบห่อถุงพลาสติก จำนวน ๑๗๐ ห่อ น้ำหนักรวม ๒๔,๗๒๔ กิโลกรัม รายละเอียดของกลางดังต่อไปนี้ </a:t>
            </a:r>
            <a:endParaRPr lang="en-US" b="1" dirty="0">
              <a:solidFill>
                <a:srgbClr val="FFFF00"/>
              </a:solidFill>
              <a:latin typeface="TH SarabunPSK"/>
              <a:cs typeface="TH SarabunPSK"/>
            </a:endParaRPr>
          </a:p>
          <a:p>
            <a:r>
              <a:rPr lang="th-TH" b="1" dirty="0" smtClean="0">
                <a:solidFill>
                  <a:srgbClr val="FFFF00"/>
                </a:solidFill>
                <a:latin typeface="TH SarabunPSK"/>
                <a:cs typeface="TH SarabunPSK"/>
              </a:rPr>
              <a:t>- ยี่ห้อ </a:t>
            </a:r>
            <a:r>
              <a:rPr lang="en-US" b="1" dirty="0" err="1">
                <a:solidFill>
                  <a:srgbClr val="FFFF00"/>
                </a:solidFill>
                <a:latin typeface="TH SarabunPSK"/>
                <a:cs typeface="TH SarabunPSK"/>
              </a:rPr>
              <a:t>Bagus</a:t>
            </a:r>
            <a:r>
              <a:rPr lang="en-US" b="1" dirty="0">
                <a:solidFill>
                  <a:srgbClr val="FFFF00"/>
                </a:solidFill>
                <a:latin typeface="TH SarabunPSK"/>
                <a:cs typeface="TH SarabunPSK"/>
              </a:rPr>
              <a:t> </a:t>
            </a:r>
            <a:r>
              <a:rPr lang="th-TH" b="1" dirty="0">
                <a:solidFill>
                  <a:srgbClr val="FFFF00"/>
                </a:solidFill>
                <a:latin typeface="TH SarabunPSK"/>
                <a:cs typeface="TH SarabunPSK"/>
              </a:rPr>
              <a:t>จำนวน ๙๗ ลัง </a:t>
            </a:r>
            <a:endParaRPr lang="en-US" b="1" dirty="0">
              <a:solidFill>
                <a:srgbClr val="FFFF00"/>
              </a:solidFill>
              <a:latin typeface="TH SarabunPSK"/>
              <a:cs typeface="TH SarabunPSK"/>
            </a:endParaRPr>
          </a:p>
          <a:p>
            <a:r>
              <a:rPr lang="th-TH" b="1" dirty="0" smtClean="0">
                <a:solidFill>
                  <a:srgbClr val="FFFF00"/>
                </a:solidFill>
                <a:latin typeface="TH SarabunPSK"/>
                <a:cs typeface="TH SarabunPSK"/>
              </a:rPr>
              <a:t>- ยี่ห้อ</a:t>
            </a:r>
            <a:r>
              <a:rPr lang="en-US" b="1" dirty="0" smtClean="0">
                <a:solidFill>
                  <a:srgbClr val="FFFF00"/>
                </a:solidFill>
                <a:latin typeface="TH SarabunPSK"/>
                <a:cs typeface="TH SarabunPSK"/>
              </a:rPr>
              <a:t>Tesco </a:t>
            </a:r>
            <a:r>
              <a:rPr lang="th-TH" b="1" dirty="0">
                <a:solidFill>
                  <a:srgbClr val="FFFF00"/>
                </a:solidFill>
                <a:latin typeface="TH SarabunPSK"/>
                <a:cs typeface="TH SarabunPSK"/>
              </a:rPr>
              <a:t>จำนวน ๓๓๐ ลัง </a:t>
            </a:r>
            <a:endParaRPr lang="en-US" b="1" dirty="0">
              <a:solidFill>
                <a:srgbClr val="FFFF00"/>
              </a:solidFill>
              <a:latin typeface="TH SarabunPSK"/>
              <a:cs typeface="TH SarabunPSK"/>
            </a:endParaRPr>
          </a:p>
          <a:p>
            <a:r>
              <a:rPr lang="th-TH" b="1" dirty="0" smtClean="0">
                <a:solidFill>
                  <a:srgbClr val="FFFF00"/>
                </a:solidFill>
                <a:latin typeface="TH SarabunPSK"/>
                <a:cs typeface="TH SarabunPSK"/>
              </a:rPr>
              <a:t>- ยี่ห้อ </a:t>
            </a:r>
            <a:r>
              <a:rPr lang="en-US" b="1" dirty="0" err="1">
                <a:solidFill>
                  <a:srgbClr val="FFFF00"/>
                </a:solidFill>
                <a:latin typeface="TH SarabunPSK"/>
                <a:cs typeface="TH SarabunPSK"/>
              </a:rPr>
              <a:t>Alif</a:t>
            </a:r>
            <a:r>
              <a:rPr lang="en-US" b="1" dirty="0">
                <a:solidFill>
                  <a:srgbClr val="FFFF00"/>
                </a:solidFill>
                <a:latin typeface="TH SarabunPSK"/>
                <a:cs typeface="TH SarabunPSK"/>
              </a:rPr>
              <a:t> </a:t>
            </a:r>
            <a:r>
              <a:rPr lang="th-TH" b="1" dirty="0">
                <a:solidFill>
                  <a:srgbClr val="FFFF00"/>
                </a:solidFill>
                <a:latin typeface="TH SarabunPSK"/>
                <a:cs typeface="TH SarabunPSK"/>
              </a:rPr>
              <a:t>จำนวน ๑๒๕ ลัง </a:t>
            </a:r>
            <a:endParaRPr lang="en-US" b="1" dirty="0">
              <a:solidFill>
                <a:srgbClr val="FFFF00"/>
              </a:solidFill>
              <a:latin typeface="TH SarabunPSK"/>
              <a:cs typeface="TH SarabunPSK"/>
            </a:endParaRPr>
          </a:p>
          <a:p>
            <a:r>
              <a:rPr lang="th-TH" b="1" dirty="0" smtClean="0">
                <a:solidFill>
                  <a:srgbClr val="FFFF00"/>
                </a:solidFill>
                <a:latin typeface="TH SarabunPSK"/>
                <a:cs typeface="TH SarabunPSK"/>
              </a:rPr>
              <a:t>- ยี่ห้อ </a:t>
            </a:r>
            <a:r>
              <a:rPr lang="en-US" b="1" dirty="0">
                <a:solidFill>
                  <a:srgbClr val="FFFF00"/>
                </a:solidFill>
                <a:latin typeface="TH SarabunPSK"/>
                <a:cs typeface="TH SarabunPSK"/>
              </a:rPr>
              <a:t>Sami </a:t>
            </a:r>
            <a:r>
              <a:rPr lang="th-TH" b="1" dirty="0">
                <a:solidFill>
                  <a:srgbClr val="FFFF00"/>
                </a:solidFill>
                <a:latin typeface="TH SarabunPSK"/>
                <a:cs typeface="TH SarabunPSK"/>
              </a:rPr>
              <a:t>จำนวน ๖๔ ลัง </a:t>
            </a:r>
            <a:endParaRPr lang="en-US" b="1" dirty="0">
              <a:solidFill>
                <a:srgbClr val="FFFF00"/>
              </a:solidFill>
              <a:latin typeface="TH SarabunPSK"/>
              <a:cs typeface="TH SarabunPSK"/>
            </a:endParaRPr>
          </a:p>
          <a:p>
            <a:r>
              <a:rPr lang="th-TH" b="1" dirty="0" smtClean="0">
                <a:solidFill>
                  <a:srgbClr val="FFFF00"/>
                </a:solidFill>
                <a:latin typeface="TH SarabunPSK"/>
                <a:cs typeface="TH SarabunPSK"/>
              </a:rPr>
              <a:t>- ยี่ห้อ </a:t>
            </a:r>
            <a:r>
              <a:rPr lang="en-US" b="1" dirty="0" err="1">
                <a:solidFill>
                  <a:srgbClr val="FFFF00"/>
                </a:solidFill>
                <a:latin typeface="TH SarabunPSK"/>
                <a:cs typeface="TH SarabunPSK"/>
              </a:rPr>
              <a:t>Minyak</a:t>
            </a:r>
            <a:r>
              <a:rPr lang="en-US" b="1" dirty="0">
                <a:solidFill>
                  <a:srgbClr val="FFFF00"/>
                </a:solidFill>
                <a:latin typeface="TH SarabunPSK"/>
                <a:cs typeface="TH SarabunPSK"/>
              </a:rPr>
              <a:t> masks </a:t>
            </a:r>
            <a:r>
              <a:rPr lang="th-TH" b="1" dirty="0">
                <a:solidFill>
                  <a:srgbClr val="FFFF00"/>
                </a:solidFill>
                <a:latin typeface="TH SarabunPSK"/>
                <a:cs typeface="TH SarabunPSK"/>
              </a:rPr>
              <a:t>จำนวน ๑๙๐ ลัง</a:t>
            </a:r>
            <a:endParaRPr lang="en-US" b="1" dirty="0">
              <a:solidFill>
                <a:srgbClr val="FFFF00"/>
              </a:solidFill>
              <a:latin typeface="TH SarabunPSK"/>
              <a:cs typeface="TH SarabunPSK"/>
            </a:endParaRPr>
          </a:p>
          <a:p>
            <a:r>
              <a:rPr lang="th-TH" b="1" dirty="0" smtClean="0">
                <a:solidFill>
                  <a:srgbClr val="FFFF00"/>
                </a:solidFill>
                <a:latin typeface="TH SarabunPSK"/>
                <a:cs typeface="TH SarabunPSK"/>
              </a:rPr>
              <a:t>- ยี่ห้อ</a:t>
            </a:r>
            <a:r>
              <a:rPr lang="en-US" b="1" dirty="0" smtClean="0">
                <a:solidFill>
                  <a:srgbClr val="FFFF00"/>
                </a:solidFill>
                <a:latin typeface="TH SarabunPSK"/>
                <a:cs typeface="TH SarabunPSK"/>
              </a:rPr>
              <a:t>Toga </a:t>
            </a:r>
            <a:r>
              <a:rPr lang="en-US" b="1" dirty="0">
                <a:solidFill>
                  <a:srgbClr val="FFFF00"/>
                </a:solidFill>
                <a:latin typeface="TH SarabunPSK"/>
                <a:cs typeface="TH SarabunPSK"/>
              </a:rPr>
              <a:t>dang </a:t>
            </a:r>
            <a:r>
              <a:rPr lang="th-TH" b="1" dirty="0">
                <a:solidFill>
                  <a:srgbClr val="FFFF00"/>
                </a:solidFill>
                <a:latin typeface="TH SarabunPSK"/>
                <a:cs typeface="TH SarabunPSK"/>
              </a:rPr>
              <a:t>จำนวน ๑๖๘ ลัง </a:t>
            </a:r>
            <a:endParaRPr lang="en-US" b="1" dirty="0">
              <a:solidFill>
                <a:srgbClr val="FFFF00"/>
              </a:solidFill>
              <a:latin typeface="TH SarabunPSK"/>
              <a:cs typeface="TH SarabunPSK"/>
            </a:endParaRPr>
          </a:p>
          <a:p>
            <a:r>
              <a:rPr lang="th-TH" b="1" dirty="0" smtClean="0">
                <a:solidFill>
                  <a:srgbClr val="FFFF00"/>
                </a:solidFill>
                <a:latin typeface="TH SarabunPSK"/>
                <a:cs typeface="TH SarabunPSK"/>
              </a:rPr>
              <a:t>- </a:t>
            </a:r>
            <a:r>
              <a:rPr lang="th-TH" b="1" dirty="0">
                <a:solidFill>
                  <a:srgbClr val="FFFF00"/>
                </a:solidFill>
                <a:latin typeface="TH SarabunPSK"/>
                <a:cs typeface="TH SarabunPSK"/>
              </a:rPr>
              <a:t>ยี่ห้อ </a:t>
            </a:r>
            <a:r>
              <a:rPr lang="en-US" b="1" dirty="0">
                <a:solidFill>
                  <a:srgbClr val="FFFF00"/>
                </a:solidFill>
                <a:latin typeface="TH SarabunPSK"/>
                <a:cs typeface="TH SarabunPSK"/>
              </a:rPr>
              <a:t>Seri muni </a:t>
            </a:r>
            <a:r>
              <a:rPr lang="th-TH" b="1" dirty="0">
                <a:solidFill>
                  <a:srgbClr val="FFFF00"/>
                </a:solidFill>
                <a:latin typeface="TH SarabunPSK"/>
                <a:cs typeface="TH SarabunPSK"/>
              </a:rPr>
              <a:t>จำนวน ๖๒ ลัง</a:t>
            </a:r>
            <a:r>
              <a:rPr lang="th-TH" b="1" dirty="0">
                <a:latin typeface="TH SarabunPSK"/>
                <a:cs typeface="TH SarabunPSK"/>
              </a:rPr>
              <a:t> </a:t>
            </a:r>
            <a:endParaRPr lang="en-US" b="1" dirty="0">
              <a:latin typeface="TH SarabunPSK"/>
              <a:cs typeface="TH SarabunPSK"/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ผลการจับกุมน้ำมันปาล์มเถื่อน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60905" y="36405"/>
            <a:ext cx="859896" cy="771059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2525"/>
              </a:gs>
              <a:gs pos="100000">
                <a:srgbClr val="FF5050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272727"/>
              </a:clrFrom>
              <a:clrTo>
                <a:srgbClr val="27272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313" y="100660"/>
            <a:ext cx="465839" cy="6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8254988" y="17581"/>
            <a:ext cx="853516" cy="785265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1847"/>
              </a:gs>
              <a:gs pos="100000">
                <a:srgbClr val="FF3399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Picture 16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58" r="99642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11647" y="38610"/>
            <a:ext cx="703131" cy="69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</p:pic>
      <p:pic>
        <p:nvPicPr>
          <p:cNvPr id="2" name="Picture 1" descr="S__1192767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068960"/>
            <a:ext cx="5030454" cy="34826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2270896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8254988" y="17581"/>
            <a:ext cx="853516" cy="785265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1847"/>
              </a:gs>
              <a:gs pos="100000">
                <a:srgbClr val="FF3399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928670"/>
            <a:ext cx="9144000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 ๔.๕ เมื่อ</a:t>
            </a:r>
            <a:r>
              <a:rPr lang="en-US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b="1" dirty="0">
                <a:solidFill>
                  <a:srgbClr val="FFFF00"/>
                </a:solidFill>
                <a:latin typeface="TH SarabunPSK"/>
                <a:cs typeface="TH SarabunPSK"/>
              </a:rPr>
              <a:t>๒๒ ก.พ.๕๙ เวลา ๑๖๓๐ ทภ.๔ โดย ร.๕ พัน.๒ ร่วมกับด่านศุลกากร วังประจัน เข้าตรวจสอบโกดังสินค้า ไม่มีเลขที่ ม.๓ บ.วังประจัน ต.วังประจัน อ.ควนโดน จว.ส.ต. ตรวจพบสินค้าหลีกเลี่ยงภาษี (น้ำมันปาล์ม) บรรจุใส่ในลังกระดาษ รวมของกลางทั้งสิ้น จำนวน ๕๑๑ ลัง และแบบห่อถุงพลาสติก ๒๓๕ ห่อ น้ำหนักรวม ๑๔,๐๖๑ กิโลกรัม รายละเอียดของกลางดังต่อไป</a:t>
            </a:r>
            <a:r>
              <a:rPr lang="th-TH" b="1" dirty="0" smtClean="0">
                <a:solidFill>
                  <a:srgbClr val="FFFF00"/>
                </a:solidFill>
                <a:latin typeface="TH SarabunPSK"/>
                <a:cs typeface="TH SarabunPSK"/>
              </a:rPr>
              <a:t>นี้</a:t>
            </a:r>
            <a:r>
              <a:rPr lang="en-US" b="1" dirty="0">
                <a:solidFill>
                  <a:srgbClr val="FFFF00"/>
                </a:solidFill>
                <a:latin typeface="TH SarabunPSK"/>
                <a:cs typeface="TH SarabunPSK"/>
              </a:rPr>
              <a:t> </a:t>
            </a:r>
            <a:r>
              <a:rPr lang="en-US" b="1" dirty="0" smtClean="0">
                <a:solidFill>
                  <a:srgbClr val="FFFF00"/>
                </a:solidFill>
                <a:latin typeface="TH SarabunPSK"/>
                <a:cs typeface="TH SarabunPSK"/>
              </a:rPr>
              <a:t> </a:t>
            </a:r>
            <a:r>
              <a:rPr lang="th-TH" b="1" dirty="0" smtClean="0">
                <a:solidFill>
                  <a:srgbClr val="FFFF00"/>
                </a:solidFill>
                <a:latin typeface="TH SarabunPSK"/>
                <a:cs typeface="TH SarabunPSK"/>
              </a:rPr>
              <a:t>- ยี่ห้อ </a:t>
            </a:r>
            <a:r>
              <a:rPr lang="en-US" b="1" dirty="0" err="1">
                <a:solidFill>
                  <a:srgbClr val="FFFF00"/>
                </a:solidFill>
                <a:latin typeface="TH SarabunPSK"/>
                <a:cs typeface="TH SarabunPSK"/>
              </a:rPr>
              <a:t>seri</a:t>
            </a:r>
            <a:r>
              <a:rPr lang="en-US" b="1" dirty="0">
                <a:solidFill>
                  <a:srgbClr val="FFFF00"/>
                </a:solidFill>
                <a:latin typeface="TH SarabunPSK"/>
                <a:cs typeface="TH SarabunPSK"/>
              </a:rPr>
              <a:t> </a:t>
            </a:r>
            <a:r>
              <a:rPr lang="en-US" b="1" dirty="0" err="1">
                <a:solidFill>
                  <a:srgbClr val="FFFF00"/>
                </a:solidFill>
                <a:latin typeface="TH SarabunPSK"/>
                <a:cs typeface="TH SarabunPSK"/>
              </a:rPr>
              <a:t>murni</a:t>
            </a:r>
            <a:r>
              <a:rPr lang="en-US" b="1" dirty="0">
                <a:solidFill>
                  <a:srgbClr val="FFFF00"/>
                </a:solidFill>
                <a:latin typeface="TH SarabunPSK"/>
                <a:cs typeface="TH SarabunPSK"/>
              </a:rPr>
              <a:t> </a:t>
            </a:r>
            <a:r>
              <a:rPr lang="th-TH" b="1" dirty="0">
                <a:solidFill>
                  <a:srgbClr val="FFFF00"/>
                </a:solidFill>
                <a:latin typeface="TH SarabunPSK"/>
                <a:cs typeface="TH SarabunPSK"/>
              </a:rPr>
              <a:t>จำนวน ๑๔ ลัง </a:t>
            </a:r>
            <a:r>
              <a:rPr lang="th-TH" b="1" dirty="0" smtClean="0">
                <a:solidFill>
                  <a:srgbClr val="FFFF00"/>
                </a:solidFill>
                <a:latin typeface="TH SarabunPSK"/>
                <a:cs typeface="TH SarabunPSK"/>
              </a:rPr>
              <a:t>- ยี่ห้อ</a:t>
            </a:r>
            <a:r>
              <a:rPr lang="en-US" b="1" dirty="0" smtClean="0">
                <a:solidFill>
                  <a:srgbClr val="FFFF00"/>
                </a:solidFill>
                <a:latin typeface="TH SarabunPSK"/>
                <a:cs typeface="TH SarabunPSK"/>
              </a:rPr>
              <a:t>Tesco </a:t>
            </a:r>
            <a:r>
              <a:rPr lang="th-TH" b="1" dirty="0">
                <a:solidFill>
                  <a:srgbClr val="FFFF00"/>
                </a:solidFill>
                <a:latin typeface="TH SarabunPSK"/>
                <a:cs typeface="TH SarabunPSK"/>
              </a:rPr>
              <a:t>จำนวน ๔๓๔ </a:t>
            </a:r>
            <a:r>
              <a:rPr lang="th-TH" b="1" dirty="0" smtClean="0">
                <a:solidFill>
                  <a:srgbClr val="FFFF00"/>
                </a:solidFill>
                <a:latin typeface="TH SarabunPSK"/>
                <a:cs typeface="TH SarabunPSK"/>
              </a:rPr>
              <a:t>ลัง </a:t>
            </a:r>
            <a:endParaRPr lang="en-US" b="1" dirty="0" smtClean="0">
              <a:solidFill>
                <a:srgbClr val="FFFF00"/>
              </a:solidFill>
              <a:latin typeface="TH SarabunPSK"/>
              <a:cs typeface="TH SarabunPSK"/>
            </a:endParaRPr>
          </a:p>
          <a:p>
            <a:r>
              <a:rPr lang="th-TH" b="1" dirty="0" smtClean="0">
                <a:solidFill>
                  <a:srgbClr val="FFFF00"/>
                </a:solidFill>
                <a:latin typeface="TH SarabunPSK"/>
                <a:cs typeface="TH SarabunPSK"/>
              </a:rPr>
              <a:t>- ยี่ห้อ </a:t>
            </a:r>
            <a:r>
              <a:rPr lang="en-US" b="1" dirty="0" err="1">
                <a:solidFill>
                  <a:srgbClr val="FFFF00"/>
                </a:solidFill>
                <a:latin typeface="TH SarabunPSK"/>
                <a:cs typeface="TH SarabunPSK"/>
              </a:rPr>
              <a:t>vesawit</a:t>
            </a:r>
            <a:r>
              <a:rPr lang="en-US" b="1" dirty="0">
                <a:solidFill>
                  <a:srgbClr val="FFFF00"/>
                </a:solidFill>
                <a:latin typeface="TH SarabunPSK"/>
                <a:cs typeface="TH SarabunPSK"/>
              </a:rPr>
              <a:t> </a:t>
            </a:r>
            <a:r>
              <a:rPr lang="th-TH" b="1" dirty="0">
                <a:solidFill>
                  <a:srgbClr val="FFFF00"/>
                </a:solidFill>
                <a:latin typeface="TH SarabunPSK"/>
                <a:cs typeface="TH SarabunPSK"/>
              </a:rPr>
              <a:t>จำนวน ๔ ลัง </a:t>
            </a:r>
            <a:r>
              <a:rPr lang="en-US" b="1" dirty="0">
                <a:solidFill>
                  <a:srgbClr val="FFFF00"/>
                </a:solidFill>
                <a:latin typeface="TH SarabunPSK"/>
                <a:cs typeface="TH SarabunPSK"/>
              </a:rPr>
              <a:t> </a:t>
            </a:r>
            <a:r>
              <a:rPr lang="th-TH" b="1" dirty="0" smtClean="0">
                <a:solidFill>
                  <a:srgbClr val="FFFF00"/>
                </a:solidFill>
                <a:latin typeface="TH SarabunPSK"/>
                <a:cs typeface="TH SarabunPSK"/>
              </a:rPr>
              <a:t>- ยี่ห้อ </a:t>
            </a:r>
            <a:r>
              <a:rPr lang="en-US" b="1" dirty="0" err="1">
                <a:solidFill>
                  <a:srgbClr val="FFFF00"/>
                </a:solidFill>
                <a:latin typeface="TH SarabunPSK"/>
                <a:cs typeface="TH SarabunPSK"/>
              </a:rPr>
              <a:t>Saji</a:t>
            </a:r>
            <a:r>
              <a:rPr lang="en-US" b="1" dirty="0">
                <a:solidFill>
                  <a:srgbClr val="FFFF00"/>
                </a:solidFill>
                <a:latin typeface="TH SarabunPSK"/>
                <a:cs typeface="TH SarabunPSK"/>
              </a:rPr>
              <a:t> </a:t>
            </a:r>
            <a:r>
              <a:rPr lang="th-TH" b="1" dirty="0">
                <a:solidFill>
                  <a:srgbClr val="FFFF00"/>
                </a:solidFill>
                <a:latin typeface="TH SarabunPSK"/>
                <a:cs typeface="TH SarabunPSK"/>
              </a:rPr>
              <a:t>จำนวน ๔๕ ลัง </a:t>
            </a:r>
            <a:endParaRPr lang="en-US" b="1" dirty="0">
              <a:solidFill>
                <a:srgbClr val="FFFF00"/>
              </a:solidFill>
              <a:latin typeface="TH SarabunPSK"/>
              <a:cs typeface="TH SarabunPSK"/>
            </a:endParaRPr>
          </a:p>
          <a:p>
            <a:r>
              <a:rPr lang="th-TH" b="1" dirty="0" smtClean="0">
                <a:solidFill>
                  <a:srgbClr val="FFFF00"/>
                </a:solidFill>
                <a:latin typeface="TH SarabunPSK"/>
                <a:cs typeface="TH SarabunPSK"/>
              </a:rPr>
              <a:t>- </a:t>
            </a:r>
            <a:r>
              <a:rPr lang="th-TH" b="1" dirty="0">
                <a:solidFill>
                  <a:srgbClr val="FFFF00"/>
                </a:solidFill>
                <a:latin typeface="TH SarabunPSK"/>
                <a:cs typeface="TH SarabunPSK"/>
              </a:rPr>
              <a:t>ยี่ห้อ </a:t>
            </a:r>
            <a:r>
              <a:rPr lang="en-US" b="1" dirty="0" err="1">
                <a:solidFill>
                  <a:srgbClr val="FFFF00"/>
                </a:solidFill>
                <a:latin typeface="TH SarabunPSK"/>
                <a:cs typeface="TH SarabunPSK"/>
              </a:rPr>
              <a:t>Orkid</a:t>
            </a:r>
            <a:r>
              <a:rPr lang="en-US" b="1" dirty="0">
                <a:solidFill>
                  <a:srgbClr val="FFFF00"/>
                </a:solidFill>
                <a:latin typeface="TH SarabunPSK"/>
                <a:cs typeface="TH SarabunPSK"/>
              </a:rPr>
              <a:t> </a:t>
            </a:r>
            <a:r>
              <a:rPr lang="en-US" b="1" dirty="0" err="1">
                <a:solidFill>
                  <a:srgbClr val="FFFF00"/>
                </a:solidFill>
                <a:latin typeface="TH SarabunPSK"/>
                <a:cs typeface="TH SarabunPSK"/>
              </a:rPr>
              <a:t>Emas</a:t>
            </a:r>
            <a:r>
              <a:rPr lang="en-US" b="1" dirty="0">
                <a:solidFill>
                  <a:srgbClr val="FFFF00"/>
                </a:solidFill>
                <a:latin typeface="TH SarabunPSK"/>
                <a:cs typeface="TH SarabunPSK"/>
              </a:rPr>
              <a:t> </a:t>
            </a:r>
            <a:r>
              <a:rPr lang="th-TH" b="1" dirty="0">
                <a:solidFill>
                  <a:srgbClr val="FFFF00"/>
                </a:solidFill>
                <a:latin typeface="TH SarabunPSK"/>
                <a:cs typeface="TH SarabunPSK"/>
              </a:rPr>
              <a:t>จำนวน ๑๔ ลัง </a:t>
            </a:r>
            <a:endParaRPr lang="en-US" b="1" dirty="0">
              <a:solidFill>
                <a:srgbClr val="FFFF00"/>
              </a:solidFill>
              <a:latin typeface="TH SarabunPSK"/>
              <a:cs typeface="TH SarabunPSK"/>
            </a:endParaRPr>
          </a:p>
          <a:p>
            <a:endParaRPr lang="th-TH" b="1" dirty="0">
              <a:solidFill>
                <a:srgbClr val="FFFF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ผลการจับกุมน้ำมันปาล์มเถื่อน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60905" y="36405"/>
            <a:ext cx="859896" cy="771059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2525"/>
              </a:gs>
              <a:gs pos="100000">
                <a:srgbClr val="FF5050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272727"/>
              </a:clrFrom>
              <a:clrTo>
                <a:srgbClr val="27272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313" y="100660"/>
            <a:ext cx="465839" cy="6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8254988" y="17581"/>
            <a:ext cx="853516" cy="785265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1847"/>
              </a:gs>
              <a:gs pos="100000">
                <a:srgbClr val="FF3399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Picture 16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58" r="99642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11647" y="38610"/>
            <a:ext cx="703131" cy="69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</p:pic>
      <p:pic>
        <p:nvPicPr>
          <p:cNvPr id="2" name="Picture 1" descr="S__1192767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077072"/>
            <a:ext cx="4248472" cy="2664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IMG_456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103694"/>
            <a:ext cx="4176464" cy="2637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7940576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การประชุม </a:t>
            </a:r>
            <a:r>
              <a:rPr lang="th-TH" sz="4800" b="1" dirty="0" err="1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กนป.</a:t>
            </a:r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ครั้งที่ ๑/๒๕๕๙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60905" y="36405"/>
            <a:ext cx="859896" cy="771059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2525"/>
              </a:gs>
              <a:gs pos="100000">
                <a:srgbClr val="FF5050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272727"/>
              </a:clrFrom>
              <a:clrTo>
                <a:srgbClr val="27272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313" y="100660"/>
            <a:ext cx="465839" cy="6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8254988" y="17581"/>
            <a:ext cx="853516" cy="785265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1847"/>
              </a:gs>
              <a:gs pos="100000">
                <a:srgbClr val="FF3399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58" r="99642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11647" y="38610"/>
            <a:ext cx="703131" cy="69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</p:pic>
      <p:sp>
        <p:nvSpPr>
          <p:cNvPr id="16" name="สี่เหลี่ยมผืนผ้า 15"/>
          <p:cNvSpPr/>
          <p:nvPr/>
        </p:nvSpPr>
        <p:spPr>
          <a:xfrm>
            <a:off x="642910" y="2585861"/>
            <a:ext cx="72152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/>
            <a:r>
              <a:rPr lang="th-TH" sz="72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ผลการดำเนินงาน</a:t>
            </a:r>
            <a:r>
              <a:rPr lang="en-US" sz="72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7200" b="1" dirty="0" err="1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คนป.</a:t>
            </a:r>
            <a:endParaRPr lang="en-US" sz="6600" b="1" dirty="0">
              <a:solidFill>
                <a:srgbClr val="FFFF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3744218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8254988" y="17581"/>
            <a:ext cx="853516" cy="785265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1847"/>
              </a:gs>
              <a:gs pos="100000">
                <a:srgbClr val="FF3399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57" y="2473818"/>
            <a:ext cx="92525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 ๔.</a:t>
            </a:r>
            <a:r>
              <a:rPr lang="th-TH" b="1" dirty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๖</a:t>
            </a:r>
            <a:r>
              <a:rPr lang="th-TH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dirty="0" smtClean="0"/>
              <a:t> </a:t>
            </a:r>
            <a:r>
              <a:rPr lang="th-TH" b="1" dirty="0" smtClean="0">
                <a:solidFill>
                  <a:srgbClr val="FFFF00"/>
                </a:solidFill>
                <a:latin typeface="TH SarabunPSK"/>
                <a:cs typeface="TH SarabunPSK"/>
              </a:rPr>
              <a:t>เจ้า</a:t>
            </a:r>
            <a:r>
              <a:rPr lang="th-TH" b="1" dirty="0">
                <a:solidFill>
                  <a:srgbClr val="FFFF00"/>
                </a:solidFill>
                <a:latin typeface="TH SarabunPSK"/>
                <a:cs typeface="TH SarabunPSK"/>
              </a:rPr>
              <a:t>หน้าที่ได้ดำเนินการตรวจยึดของกลางทั้งหมด เพื่อดำเนินการตามขั้นตอนทางกฎหมายต่อไป ปัจจุบันของกลางอยู่ที่ ร.๕ พัน.๒ ค่ายสัมนตรัฐบุรินทร์ อำเภอเมือง </a:t>
            </a:r>
            <a:r>
              <a:rPr lang="th-TH" b="1" dirty="0" smtClean="0">
                <a:solidFill>
                  <a:srgbClr val="FFFF00"/>
                </a:solidFill>
                <a:latin typeface="TH SarabunPSK"/>
                <a:cs typeface="TH SarabunPSK"/>
              </a:rPr>
              <a:t>จังหวัด</a:t>
            </a:r>
            <a:r>
              <a:rPr lang="th-TH" b="1" dirty="0">
                <a:solidFill>
                  <a:srgbClr val="FFFF00"/>
                </a:solidFill>
                <a:latin typeface="TH SarabunPSK"/>
                <a:cs typeface="TH SarabunPSK"/>
              </a:rPr>
              <a:t>สตูล</a:t>
            </a:r>
            <a:endParaRPr lang="th-TH" b="1" dirty="0">
              <a:solidFill>
                <a:srgbClr val="FFFF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/>
              <a:cs typeface="TH SarabunPSK"/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ผลการจับกุมน้ำมันปาล์มเถื่อน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60905" y="36405"/>
            <a:ext cx="859896" cy="771059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2525"/>
              </a:gs>
              <a:gs pos="100000">
                <a:srgbClr val="FF5050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272727"/>
              </a:clrFrom>
              <a:clrTo>
                <a:srgbClr val="27272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313" y="100660"/>
            <a:ext cx="465839" cy="6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8254988" y="17581"/>
            <a:ext cx="853516" cy="785265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1847"/>
              </a:gs>
              <a:gs pos="100000">
                <a:srgbClr val="FF3399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Picture 16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58" r="99642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11647" y="38610"/>
            <a:ext cx="703131" cy="69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232851095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แผนการปฏิบัติในห้วงต่อไป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>
            <a:off x="60905" y="36405"/>
            <a:ext cx="859896" cy="771059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2525"/>
              </a:gs>
              <a:gs pos="100000">
                <a:srgbClr val="FF5050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272727"/>
              </a:clrFrom>
              <a:clrTo>
                <a:srgbClr val="27272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313" y="100660"/>
            <a:ext cx="465839" cy="6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8254988" y="17581"/>
            <a:ext cx="853516" cy="785265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1847"/>
              </a:gs>
              <a:gs pos="100000">
                <a:srgbClr val="FF3399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58" r="99642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11647" y="38610"/>
            <a:ext cx="703131" cy="69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</p:pic>
      <p:sp>
        <p:nvSpPr>
          <p:cNvPr id="18" name="Rectangle 17"/>
          <p:cNvSpPr/>
          <p:nvPr/>
        </p:nvSpPr>
        <p:spPr>
          <a:xfrm>
            <a:off x="107504" y="1397391"/>
            <a:ext cx="903649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๕. เมื่อ ๒๖ ก.พ.๕๙ เวลา </a:t>
            </a:r>
            <a:r>
              <a:rPr lang="th-TH" sz="3200" b="1" dirty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๐๙๐๐</a:t>
            </a:r>
            <a:r>
              <a:rPr lang="en-US" sz="32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32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ได้จัดการอบรมเชิงปฏิบัติการให้ความรู้แก่</a:t>
            </a:r>
          </a:p>
          <a:p>
            <a:r>
              <a:rPr lang="th-TH" sz="32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เจ้าหน้าที่ในการป้องกันและปราบปรามการนำเข้าน้ำมันปาล์มผิดกฎหมาย </a:t>
            </a:r>
          </a:p>
          <a:p>
            <a:r>
              <a:rPr lang="th-TH" sz="32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ณ กองบัญชาการกองทัพภาคที่ ๔ อำเภอเมือง จังหวัดนครศรีธรรมราช </a:t>
            </a:r>
          </a:p>
          <a:p>
            <a:r>
              <a:rPr lang="th-TH" sz="32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มียอดผู้เข้าร่วมการอบรม จำนวน ๑๐๐ นาย ดังนี้</a:t>
            </a:r>
          </a:p>
          <a:p>
            <a:r>
              <a:rPr lang="th-TH" sz="32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   - กองกำลังรักษาความสงบเรียบร้อย กองทัพภาคที่ ๔  จำนวน ๕๐ นาย</a:t>
            </a:r>
          </a:p>
          <a:p>
            <a:r>
              <a:rPr lang="th-TH" sz="32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   - เจ้าหน้าที่ตำรวจ                                           จำนวน ๒๐ นาย</a:t>
            </a:r>
          </a:p>
          <a:p>
            <a:r>
              <a:rPr lang="th-TH" sz="32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   - เจ้าหน้าที่พานิชย์จังหวัด                                  จำนวน ๑๕ คน</a:t>
            </a:r>
          </a:p>
          <a:p>
            <a:r>
              <a:rPr lang="th-TH" sz="32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   - เจ้าหน้าที่กรมศุลกากร                                     จำนวน ๑๕ คน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49659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7504" y="1303014"/>
            <a:ext cx="903649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๑. กรณีของกลางที่บริโภคได้ ให้กรมศุลกากรขายปันส่วนให้กับ </a:t>
            </a:r>
          </a:p>
          <a:p>
            <a:r>
              <a:rPr lang="th-TH" sz="36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    ข้าราชการหรือส่วนราชการที่เกี่ยวข้อง ทั้งนี้ รายคดีครั้งละไม่เกิน </a:t>
            </a:r>
            <a:br>
              <a:rPr lang="th-TH" sz="36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th-TH" sz="36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    ๓๐ ตัน</a:t>
            </a:r>
            <a:endParaRPr lang="en-US" sz="3600" b="1" dirty="0" smtClean="0">
              <a:solidFill>
                <a:srgbClr val="FFFF00"/>
              </a:solidFill>
              <a:latin typeface="TH SarabunPSK" pitchFamily="34" charset="-34"/>
              <a:cs typeface="TH SarabunPSK" pitchFamily="34" charset="-34"/>
            </a:endParaRPr>
          </a:p>
          <a:p>
            <a:r>
              <a:rPr lang="th-TH" sz="36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๒. มีเงินสินบนนำจับจ่ายให้แก่สายลับผู้แจ้งความนำจับซึ่งจะเป็น</a:t>
            </a:r>
          </a:p>
          <a:p>
            <a:r>
              <a:rPr lang="th-TH" sz="36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    ประโยชน์ต่อการปราบปรามและเพื่อเป็นขวัญกำลังใจให้กับ</a:t>
            </a:r>
          </a:p>
          <a:p>
            <a:r>
              <a:rPr lang="th-TH" sz="36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    ผู้เกี่ยวข้องในการจับกุม</a:t>
            </a:r>
            <a:endParaRPr lang="en-US" sz="3600" b="1" dirty="0" smtClean="0">
              <a:solidFill>
                <a:srgbClr val="FFFF00"/>
              </a:solidFill>
              <a:latin typeface="TH SarabunPSK" pitchFamily="34" charset="-34"/>
              <a:cs typeface="TH SarabunPSK" pitchFamily="34" charset="-34"/>
            </a:endParaRPr>
          </a:p>
          <a:p>
            <a:r>
              <a:rPr lang="th-TH" sz="36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๓. กรณีของกลางที่บริโภคไม่ได้ เห็นควรจำหน่ายหรือส่งมอบให้หน่วย</a:t>
            </a:r>
          </a:p>
          <a:p>
            <a:r>
              <a:rPr lang="th-TH" sz="36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    ราชการ รัฐวิสาหกิจ มูลนิธิ นำไปใช้ประโยชน์ในการวิจัยและพัฒนา </a:t>
            </a:r>
          </a:p>
          <a:p>
            <a:r>
              <a:rPr lang="th-TH" sz="36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    เช่น ด้านพลังงานทดแทน ตามที่หน่วยงานนั้นๆ ได้ร้องขอ</a:t>
            </a:r>
            <a:r>
              <a:rPr lang="en-US" sz="36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60905" y="36405"/>
            <a:ext cx="859896" cy="771059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2525"/>
              </a:gs>
              <a:gs pos="100000">
                <a:srgbClr val="FF5050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272727"/>
              </a:clrFrom>
              <a:clrTo>
                <a:srgbClr val="27272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313" y="100660"/>
            <a:ext cx="465839" cy="6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8254988" y="17581"/>
            <a:ext cx="853516" cy="785265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1847"/>
              </a:gs>
              <a:gs pos="100000">
                <a:srgbClr val="FF3399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58" r="99642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11647" y="38610"/>
            <a:ext cx="703131" cy="69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</p:pic>
      <p:sp>
        <p:nvSpPr>
          <p:cNvPr id="18" name="Rectangle 17"/>
          <p:cNvSpPr/>
          <p:nvPr/>
        </p:nvSpPr>
        <p:spPr>
          <a:xfrm>
            <a:off x="0" y="56818"/>
            <a:ext cx="91390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40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วาระเพื่อพิจารณา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8555218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ne 9"/>
          <p:cNvSpPr>
            <a:spLocks noChangeShapeType="1"/>
          </p:cNvSpPr>
          <p:nvPr/>
        </p:nvSpPr>
        <p:spPr bwMode="auto">
          <a:xfrm>
            <a:off x="1043608" y="5589240"/>
            <a:ext cx="7057405" cy="34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>
            <a:outerShdw dist="77251" dir="4832261" algn="ctr" rotWithShape="0">
              <a:schemeClr val="tx1">
                <a:alpha val="50000"/>
              </a:schemeClr>
            </a:outerShdw>
          </a:effectLst>
        </p:spPr>
        <p:txBody>
          <a:bodyPr/>
          <a:lstStyle/>
          <a:p>
            <a:endParaRPr lang="th-TH" dirty="0">
              <a:solidFill>
                <a:prstClr val="white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450912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th-TH" sz="6600" b="1" dirty="0" smtClean="0">
                <a:ln w="11430"/>
                <a:solidFill>
                  <a:srgbClr val="D99437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กองทัพบก</a:t>
            </a:r>
            <a:endParaRPr lang="th-TH" sz="6600" b="1" dirty="0">
              <a:ln w="11430"/>
              <a:solidFill>
                <a:srgbClr val="D99437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5661248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5400" b="1" spc="300" dirty="0" smtClean="0">
                <a:solidFill>
                  <a:srgbClr val="D994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Royal Thai Army</a:t>
            </a:r>
            <a:endParaRPr lang="th-TH" sz="5400" b="1" spc="300" dirty="0">
              <a:solidFill>
                <a:srgbClr val="D994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9" name="ตัวยึดหมายเลขภาพนิ่ง 7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</p:spPr>
        <p:txBody>
          <a:bodyPr/>
          <a:lstStyle/>
          <a:p>
            <a:fld id="{FA05B038-1926-4567-9687-920D3B71EEF7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23</a:t>
            </a:fld>
            <a:endParaRPr lang="th-TH">
              <a:solidFill>
                <a:prstClr val="white">
                  <a:shade val="50000"/>
                </a:prstClr>
              </a:solidFill>
            </a:endParaRPr>
          </a:p>
        </p:txBody>
      </p:sp>
      <p:pic>
        <p:nvPicPr>
          <p:cNvPr id="8" name="Picture 7" descr="ทบ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995" y="836712"/>
            <a:ext cx="1819109" cy="345638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IMG_8384.JPG"/>
          <p:cNvPicPr>
            <a:picLocks noChangeAspect="1"/>
          </p:cNvPicPr>
          <p:nvPr/>
        </p:nvPicPr>
        <p:blipFill>
          <a:blip r:embed="rId2" cstate="print">
            <a:lum bright="10000" contrast="11000"/>
          </a:blip>
          <a:srcRect r="4166" b="8333"/>
          <a:stretch>
            <a:fillRect/>
          </a:stretch>
        </p:blipFill>
        <p:spPr>
          <a:xfrm>
            <a:off x="971600" y="2204864"/>
            <a:ext cx="3456384" cy="4572202"/>
          </a:xfrm>
          <a:prstGeom prst="rect">
            <a:avLst/>
          </a:prstGeom>
        </p:spPr>
      </p:pic>
      <p:pic>
        <p:nvPicPr>
          <p:cNvPr id="13" name="รูปภาพ 2" descr="IMG_8388.JPG"/>
          <p:cNvPicPr>
            <a:picLocks noChangeAspect="1"/>
          </p:cNvPicPr>
          <p:nvPr/>
        </p:nvPicPr>
        <p:blipFill>
          <a:blip r:embed="rId3" cstate="print">
            <a:lum bright="9000" contrast="3000"/>
          </a:blip>
          <a:srcRect b="23958"/>
          <a:stretch>
            <a:fillRect/>
          </a:stretch>
        </p:blipFill>
        <p:spPr>
          <a:xfrm>
            <a:off x="4701166" y="2204864"/>
            <a:ext cx="3371296" cy="46085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2052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การประชุม </a:t>
            </a:r>
            <a:r>
              <a:rPr lang="th-TH" sz="4800" b="1" dirty="0" err="1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กนป.</a:t>
            </a:r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ครั้งที่ ๑/๒๕๕๙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auto">
          <a:xfrm>
            <a:off x="60905" y="56925"/>
            <a:ext cx="859896" cy="771059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2525"/>
              </a:gs>
              <a:gs pos="100000">
                <a:srgbClr val="FF5050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272727"/>
              </a:clrFrom>
              <a:clrTo>
                <a:srgbClr val="27272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313" y="121180"/>
            <a:ext cx="465839" cy="6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8254988" y="38101"/>
            <a:ext cx="853516" cy="785265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1847"/>
              </a:gs>
              <a:gs pos="100000">
                <a:srgbClr val="FF3399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58" r="99642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11647" y="59130"/>
            <a:ext cx="703131" cy="69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214282" y="1006940"/>
            <a:ext cx="864399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๑. ประธาน </a:t>
            </a:r>
            <a:r>
              <a:rPr lang="th-TH" sz="3600" b="1" dirty="0" err="1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กนป.</a:t>
            </a:r>
            <a: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ได้กรุณาลงนามแต่งตั้ง คณะทำงานแก้ไขปัญหา</a:t>
            </a:r>
          </a:p>
          <a:p>
            <a:pPr algn="ctr">
              <a:lnSpc>
                <a:spcPct val="80000"/>
              </a:lnSpc>
            </a:pPr>
            <a: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การนำเข้าน้ำมันปาล์มและผลิตภัณฑ์น้ำมันปาล์ม (</a:t>
            </a:r>
            <a:r>
              <a:rPr lang="th-TH" sz="3600" b="1" dirty="0" err="1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คนป.</a:t>
            </a:r>
            <a: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) </a:t>
            </a:r>
            <a:b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</a:br>
            <a:endParaRPr lang="th-TH" sz="3600" b="1" dirty="0">
              <a:solidFill>
                <a:srgbClr val="FFFF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220212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1568223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ครั้งที่ ๑ เมื่อ ๑๒ พ.ย.๕๘</a:t>
            </a:r>
            <a:endParaRPr lang="th-TH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3" name="รูปภาพ 12" descr="S__34816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2204864"/>
            <a:ext cx="2780258" cy="1850609"/>
          </a:xfrm>
          <a:prstGeom prst="rect">
            <a:avLst/>
          </a:prstGeom>
        </p:spPr>
      </p:pic>
      <p:pic>
        <p:nvPicPr>
          <p:cNvPr id="17" name="รูปภาพ 16" descr="S__348162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4437112"/>
            <a:ext cx="2818570" cy="1876111"/>
          </a:xfrm>
          <a:prstGeom prst="rect">
            <a:avLst/>
          </a:prstGeom>
        </p:spPr>
      </p:pic>
      <p:pic>
        <p:nvPicPr>
          <p:cNvPr id="14" name="รูปภาพ 11" descr="S__348162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5436096" y="2204864"/>
            <a:ext cx="2736304" cy="1800200"/>
          </a:xfrm>
          <a:prstGeom prst="rect">
            <a:avLst/>
          </a:prstGeom>
        </p:spPr>
      </p:pic>
      <p:pic>
        <p:nvPicPr>
          <p:cNvPr id="15" name="รูปภาพ 12" descr="S__348162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5436096" y="4437112"/>
            <a:ext cx="2736304" cy="187220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72000" y="1568223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ครั้งที่ ๒ เมื่อ ๙ ธ.ค.๕๘</a:t>
            </a:r>
            <a:endParaRPr lang="th-TH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1628800"/>
            <a:ext cx="0" cy="4680520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การประชุม </a:t>
            </a:r>
            <a:r>
              <a:rPr lang="th-TH" sz="4800" b="1" dirty="0" err="1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กนป.</a:t>
            </a:r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ครั้งที่ ๑/๒๕๕๙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7" name="AutoShape 10"/>
          <p:cNvSpPr>
            <a:spLocks noChangeArrowheads="1"/>
          </p:cNvSpPr>
          <p:nvPr/>
        </p:nvSpPr>
        <p:spPr bwMode="auto">
          <a:xfrm>
            <a:off x="60905" y="36405"/>
            <a:ext cx="859896" cy="771059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2525"/>
              </a:gs>
              <a:gs pos="100000">
                <a:srgbClr val="FF5050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8" name="Picture 27"/>
          <p:cNvPicPr>
            <a:picLocks noChangeAspect="1" noChangeArrowheads="1"/>
          </p:cNvPicPr>
          <p:nvPr/>
        </p:nvPicPr>
        <p:blipFill>
          <a:blip r:embed="rId6" cstate="email">
            <a:clrChange>
              <a:clrFrom>
                <a:srgbClr val="272727"/>
              </a:clrFrom>
              <a:clrTo>
                <a:srgbClr val="27272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313" y="100660"/>
            <a:ext cx="465839" cy="6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AutoShape 8"/>
          <p:cNvSpPr>
            <a:spLocks noChangeArrowheads="1"/>
          </p:cNvSpPr>
          <p:nvPr/>
        </p:nvSpPr>
        <p:spPr bwMode="auto">
          <a:xfrm>
            <a:off x="8254988" y="17581"/>
            <a:ext cx="853516" cy="785265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1847"/>
              </a:gs>
              <a:gs pos="100000">
                <a:srgbClr val="FF3399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0" name="Picture 29"/>
          <p:cNvPicPr>
            <a:picLocks noChangeAspect="1" noChangeArrowheads="1"/>
          </p:cNvPicPr>
          <p:nvPr/>
        </p:nvPicPr>
        <p:blipFill>
          <a:blip r:embed="rId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358" r="99642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11647" y="38610"/>
            <a:ext cx="703131" cy="69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1928794" y="857232"/>
            <a:ext cx="5500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คนป.</a:t>
            </a:r>
            <a:r>
              <a:rPr lang="th-TH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ได้จัดการประชุม จำนวน ๒ ครั้ง </a:t>
            </a:r>
            <a:endParaRPr lang="th-TH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178435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รูปภาพ 14" descr="IMG_8391.JPG"/>
          <p:cNvPicPr>
            <a:picLocks noChangeAspect="1"/>
          </p:cNvPicPr>
          <p:nvPr/>
        </p:nvPicPr>
        <p:blipFill>
          <a:blip r:embed="rId2" cstate="print"/>
          <a:srcRect r="2777"/>
          <a:stretch>
            <a:fillRect/>
          </a:stretch>
        </p:blipFill>
        <p:spPr>
          <a:xfrm>
            <a:off x="1312072" y="2276872"/>
            <a:ext cx="3187920" cy="4464496"/>
          </a:xfrm>
          <a:prstGeom prst="rect">
            <a:avLst/>
          </a:prstGeom>
        </p:spPr>
      </p:pic>
      <p:pic>
        <p:nvPicPr>
          <p:cNvPr id="3" name="รูปภาพ 1" descr="IMG_8392.JPG"/>
          <p:cNvPicPr>
            <a:picLocks noChangeAspect="1"/>
          </p:cNvPicPr>
          <p:nvPr/>
        </p:nvPicPr>
        <p:blipFill>
          <a:blip r:embed="rId3" cstate="print">
            <a:lum bright="9000" contrast="14000"/>
          </a:blip>
          <a:srcRect b="4166"/>
          <a:stretch>
            <a:fillRect/>
          </a:stretch>
        </p:blipFill>
        <p:spPr>
          <a:xfrm>
            <a:off x="4644808" y="2286686"/>
            <a:ext cx="3311568" cy="44546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512" y="942787"/>
            <a:ext cx="8712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๒. แต่งตั้งชุดปฏิบัติการบูร</a:t>
            </a:r>
            <a:r>
              <a:rPr lang="th-TH" sz="3600" b="1" dirty="0" err="1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ณา</a:t>
            </a:r>
            <a: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การบังคับใช้กฎหมาย</a:t>
            </a:r>
            <a:b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</a:br>
            <a: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เพื่อการป้องกันและปราบปรามการลักลอบนำเข้าน้ำมันปาล์ม </a:t>
            </a:r>
            <a:endParaRPr lang="th-TH" sz="3600" b="1" dirty="0">
              <a:solidFill>
                <a:srgbClr val="FFFF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การประชุม </a:t>
            </a:r>
            <a:r>
              <a:rPr lang="th-TH" sz="4800" b="1" dirty="0" err="1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กนป.</a:t>
            </a:r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ครั้งที่ ๑/๒๕๕๙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60905" y="36405"/>
            <a:ext cx="859896" cy="771059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2525"/>
              </a:gs>
              <a:gs pos="100000">
                <a:srgbClr val="FF5050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272727"/>
              </a:clrFrom>
              <a:clrTo>
                <a:srgbClr val="27272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313" y="100660"/>
            <a:ext cx="465839" cy="6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8254988" y="17581"/>
            <a:ext cx="853516" cy="785265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1847"/>
              </a:gs>
              <a:gs pos="100000">
                <a:srgbClr val="FF3399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58" r="99642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11647" y="38610"/>
            <a:ext cx="703131" cy="69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26178435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00034" y="1714488"/>
            <a:ext cx="80724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54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๓.๑ มาตรการป้องกัน</a:t>
            </a:r>
          </a:p>
          <a:p>
            <a:pPr algn="ctr"/>
            <a:r>
              <a:rPr lang="th-TH" sz="54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๓.๒ มาตรการ</a:t>
            </a:r>
            <a:r>
              <a:rPr lang="th-TH" sz="5400" b="1" dirty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ปราบ</a:t>
            </a:r>
            <a:r>
              <a:rPr lang="th-TH" sz="54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ปราม</a:t>
            </a:r>
          </a:p>
          <a:p>
            <a:pPr algn="ctr"/>
            <a:r>
              <a:rPr lang="th-TH" sz="54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๓.๓ มาตรการ</a:t>
            </a:r>
            <a:r>
              <a:rPr lang="th-TH" sz="5400" b="1" dirty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ติดตาม ควบคุม เฝ้า</a:t>
            </a:r>
            <a:r>
              <a:rPr lang="th-TH" sz="54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ระวัง</a:t>
            </a:r>
            <a:endParaRPr lang="th-TH" sz="5400" b="1" dirty="0">
              <a:solidFill>
                <a:srgbClr val="FFFF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-24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>
            <a:off x="60905" y="36405"/>
            <a:ext cx="859896" cy="771059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2525"/>
              </a:gs>
              <a:gs pos="100000">
                <a:srgbClr val="FF5050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272727"/>
              </a:clrFrom>
              <a:clrTo>
                <a:srgbClr val="27272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313" y="100660"/>
            <a:ext cx="465839" cy="6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8254988" y="17581"/>
            <a:ext cx="853516" cy="785265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1847"/>
              </a:gs>
              <a:gs pos="100000">
                <a:srgbClr val="FF3399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58" r="99642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11647" y="38610"/>
            <a:ext cx="703131" cy="69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</p:pic>
      <p:sp>
        <p:nvSpPr>
          <p:cNvPr id="19" name="สี่เหลี่ยมผืนผ้า 13"/>
          <p:cNvSpPr/>
          <p:nvPr/>
        </p:nvSpPr>
        <p:spPr>
          <a:xfrm>
            <a:off x="251520" y="-25701"/>
            <a:ext cx="8572560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๓. กำหนดมาตรการป้องกันและปราบปราม</a:t>
            </a:r>
            <a:b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</a:br>
            <a:r>
              <a:rPr lang="th-TH" sz="36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การการลักลอบนำเข้าน้ำมันปาล์ม</a:t>
            </a:r>
            <a:endParaRPr lang="th-TH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8435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8676" y="1588835"/>
            <a:ext cx="8892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th-TH" sz="40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- </a:t>
            </a:r>
            <a:r>
              <a:rPr lang="th-TH" sz="4000" b="1" dirty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การ</a:t>
            </a:r>
            <a:r>
              <a:rPr lang="th-TH" sz="40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ป้องกัน ณ ท่าที่นำเข้า</a:t>
            </a:r>
          </a:p>
        </p:txBody>
      </p:sp>
      <p:sp>
        <p:nvSpPr>
          <p:cNvPr id="4" name="Rectangle 6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TH SarabunPSK" pitchFamily="34" charset="-34"/>
                <a:cs typeface="TH SarabunPSK" pitchFamily="34" charset="-34"/>
              </a:rPr>
              <a:t>๓.๑ มาตรการป้องกัน</a:t>
            </a:r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60905" y="36405"/>
            <a:ext cx="859896" cy="771059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2525"/>
              </a:gs>
              <a:gs pos="100000">
                <a:srgbClr val="FF5050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272727"/>
              </a:clrFrom>
              <a:clrTo>
                <a:srgbClr val="27272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313" y="100660"/>
            <a:ext cx="465839" cy="6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254988" y="17581"/>
            <a:ext cx="853516" cy="785265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1847"/>
              </a:gs>
              <a:gs pos="100000">
                <a:srgbClr val="FF3399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58" r="99642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11647" y="38610"/>
            <a:ext cx="703131" cy="69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</p:pic>
      <p:pic>
        <p:nvPicPr>
          <p:cNvPr id="2" name="Picture 1" descr="Screen Shot 2559-03-11 at 1.37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636912"/>
            <a:ext cx="6629400" cy="3721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6652793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8676" y="1588835"/>
            <a:ext cx="8892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th-TH" sz="40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การเข้าตรวจสอบบัญชีสถานประกอบการ</a:t>
            </a:r>
          </a:p>
        </p:txBody>
      </p:sp>
      <p:sp>
        <p:nvSpPr>
          <p:cNvPr id="4" name="Rectangle 6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TH SarabunPSK" pitchFamily="34" charset="-34"/>
                <a:cs typeface="TH SarabunPSK" pitchFamily="34" charset="-34"/>
              </a:rPr>
              <a:t>๓.๑ มาตรการป้องกัน</a:t>
            </a:r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60905" y="36405"/>
            <a:ext cx="859896" cy="771059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2525"/>
              </a:gs>
              <a:gs pos="100000">
                <a:srgbClr val="FF5050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272727"/>
              </a:clrFrom>
              <a:clrTo>
                <a:srgbClr val="27272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313" y="100660"/>
            <a:ext cx="465839" cy="6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254988" y="17581"/>
            <a:ext cx="853516" cy="785265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1847"/>
              </a:gs>
              <a:gs pos="100000">
                <a:srgbClr val="FF3399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58" r="99642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11647" y="38610"/>
            <a:ext cx="703131" cy="69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</p:pic>
      <p:pic>
        <p:nvPicPr>
          <p:cNvPr id="2" name="Picture 1" descr="IMG_454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24" y="2924944"/>
            <a:ext cx="5940152" cy="3341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8415851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8676" y="1268760"/>
            <a:ext cx="8892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th-TH" sz="40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- </a:t>
            </a:r>
            <a:r>
              <a:rPr lang="th-TH" sz="4000" b="1" dirty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ให้ </a:t>
            </a:r>
            <a:r>
              <a:rPr lang="th-TH" sz="40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จนท.ศุลกากรทุกพื้นที่เข้มงวดการส่งน้ำมันปาล์มผ่านแดน</a:t>
            </a:r>
            <a:endParaRPr lang="th-TH" sz="4000" dirty="0">
              <a:solidFill>
                <a:srgbClr val="FFFF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" name="Rectangle 6"/>
          <p:cNvSpPr/>
          <p:nvPr/>
        </p:nvSpPr>
        <p:spPr>
          <a:xfrm>
            <a:off x="0" y="0"/>
            <a:ext cx="9144000" cy="8367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 smtClean="0"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TH SarabunPSK" pitchFamily="34" charset="-34"/>
                <a:cs typeface="TH SarabunPSK" pitchFamily="34" charset="-34"/>
              </a:rPr>
              <a:t>๓.๑ มาตรการป้องกัน</a:t>
            </a:r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60905" y="36405"/>
            <a:ext cx="859896" cy="771059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2525"/>
              </a:gs>
              <a:gs pos="100000">
                <a:srgbClr val="FF5050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272727"/>
              </a:clrFrom>
              <a:clrTo>
                <a:srgbClr val="272727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0313" y="100660"/>
            <a:ext cx="465839" cy="62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254988" y="17581"/>
            <a:ext cx="853516" cy="785265"/>
          </a:xfrm>
          <a:prstGeom prst="bevel">
            <a:avLst>
              <a:gd name="adj" fmla="val 7694"/>
            </a:avLst>
          </a:prstGeom>
          <a:gradFill rotWithShape="1">
            <a:gsLst>
              <a:gs pos="0">
                <a:srgbClr val="761847"/>
              </a:gs>
              <a:gs pos="100000">
                <a:srgbClr val="FF3399"/>
              </a:gs>
            </a:gsLst>
            <a:path path="rect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58" r="99642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11647" y="38610"/>
            <a:ext cx="703131" cy="69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</p:pic>
      <p:pic>
        <p:nvPicPr>
          <p:cNvPr id="2" name="Picture 1" descr="IMG_454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62648"/>
            <a:ext cx="3275856" cy="41347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IMG_454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492897"/>
            <a:ext cx="3384376" cy="40324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8415851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6500</TotalTime>
  <Words>922</Words>
  <Application>Microsoft Macintosh PowerPoint</Application>
  <PresentationFormat>On-screen Show (4:3)</PresentationFormat>
  <Paragraphs>92</Paragraphs>
  <Slides>23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1_Apex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DOCA</dc:creator>
  <cp:lastModifiedBy>Jeerawat Wongchanna</cp:lastModifiedBy>
  <cp:revision>593</cp:revision>
  <dcterms:created xsi:type="dcterms:W3CDTF">2013-09-04T08:20:21Z</dcterms:created>
  <dcterms:modified xsi:type="dcterms:W3CDTF">2016-03-11T06:42:28Z</dcterms:modified>
</cp:coreProperties>
</file>